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Nunito"/>
      <p:regular r:id="rId15"/>
      <p:bold r:id="rId16"/>
      <p:italic r:id="rId17"/>
      <p:boldItalic r:id="rId18"/>
    </p:embeddedFont>
    <p:embeddedFont>
      <p:font typeface="PT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TSans-bold.fntdata"/><Relationship Id="rId11" Type="http://schemas.openxmlformats.org/officeDocument/2006/relationships/slide" Target="slides/slide7.xml"/><Relationship Id="rId22" Type="http://schemas.openxmlformats.org/officeDocument/2006/relationships/font" Target="fonts/PTSans-boldItalic.fntdata"/><Relationship Id="rId10" Type="http://schemas.openxmlformats.org/officeDocument/2006/relationships/slide" Target="slides/slide6.xml"/><Relationship Id="rId21"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slide" Target="slides/slide10.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19" Type="http://schemas.openxmlformats.org/officeDocument/2006/relationships/font" Target="fonts/PTSans-regular.fntdata"/><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10" Type="http://schemas.openxmlformats.org/officeDocument/2006/relationships/image" Target="../media/image25.jpg"/><Relationship Id="rId9"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p:nvPr/>
        </p:nvSpPr>
        <p:spPr>
          <a:xfrm>
            <a:off x="837724" y="2695694"/>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Fit</a:t>
            </a:r>
            <a:r>
              <a:rPr lang="en-US" sz="4400">
                <a:solidFill>
                  <a:srgbClr val="00002E"/>
                </a:solidFill>
                <a:latin typeface="Nunito"/>
                <a:ea typeface="Nunito"/>
                <a:cs typeface="Nunito"/>
                <a:sym typeface="Nunito"/>
              </a:rPr>
              <a:t>ness App</a:t>
            </a:r>
            <a:r>
              <a:rPr b="0" i="0" lang="en-US" sz="4400" u="none" cap="none" strike="noStrike">
                <a:solidFill>
                  <a:srgbClr val="00002E"/>
                </a:solidFill>
                <a:latin typeface="Nunito"/>
                <a:ea typeface="Nunito"/>
                <a:cs typeface="Nunito"/>
                <a:sym typeface="Nunito"/>
              </a:rPr>
              <a:t> – Your Personal Fitness Companion</a:t>
            </a:r>
            <a:endParaRPr b="0" i="0" sz="4400" u="none" cap="none" strike="noStrike"/>
          </a:p>
        </p:txBody>
      </p:sp>
      <p:sp>
        <p:nvSpPr>
          <p:cNvPr id="57" name="Google Shape;57;p13"/>
          <p:cNvSpPr/>
          <p:nvPr/>
        </p:nvSpPr>
        <p:spPr>
          <a:xfrm>
            <a:off x="837724" y="4462701"/>
            <a:ext cx="746855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Track. Train. Transform. Your ultimate fitness partner.</a:t>
            </a:r>
            <a:endParaRPr b="0" i="0" sz="1850" u="none" cap="none" strike="noStrike"/>
          </a:p>
        </p:txBody>
      </p:sp>
      <p:sp>
        <p:nvSpPr>
          <p:cNvPr id="58" name="Google Shape;58;p13"/>
          <p:cNvSpPr/>
          <p:nvPr/>
        </p:nvSpPr>
        <p:spPr>
          <a:xfrm>
            <a:off x="837724" y="5132784"/>
            <a:ext cx="382905" cy="382905"/>
          </a:xfrm>
          <a:prstGeom prst="roundRect">
            <a:avLst>
              <a:gd fmla="val 23878209"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340287" y="5114925"/>
            <a:ext cx="2975610" cy="418862"/>
          </a:xfrm>
          <a:prstGeom prst="rect">
            <a:avLst/>
          </a:prstGeom>
          <a:noFill/>
          <a:ln>
            <a:noFill/>
          </a:ln>
        </p:spPr>
        <p:txBody>
          <a:bodyPr anchorCtr="0" anchor="t" bIns="0" lIns="0" spcFirstLastPara="1" rIns="0" wrap="square" tIns="0">
            <a:noAutofit/>
          </a:bodyPr>
          <a:lstStyle/>
          <a:p>
            <a:pPr indent="0" lvl="0" marL="0" marR="0" rtl="0" algn="l">
              <a:lnSpc>
                <a:spcPct val="138297"/>
              </a:lnSpc>
              <a:spcBef>
                <a:spcPts val="0"/>
              </a:spcBef>
              <a:spcAft>
                <a:spcPts val="0"/>
              </a:spcAft>
              <a:buClr>
                <a:srgbClr val="00002E"/>
              </a:buClr>
              <a:buSzPts val="2350"/>
              <a:buFont typeface="PT Sans"/>
              <a:buNone/>
            </a:pPr>
            <a:r>
              <a:t/>
            </a:r>
            <a:endParaRPr b="0" i="0" sz="2350" u="none" cap="none" strike="noStrike"/>
          </a:p>
        </p:txBody>
      </p:sp>
      <p:pic>
        <p:nvPicPr>
          <p:cNvPr id="60" name="Google Shape;60;p13" title="WhatsApp Image 2025-06-19 at 09.35.57.jpeg"/>
          <p:cNvPicPr preferRelativeResize="0"/>
          <p:nvPr/>
        </p:nvPicPr>
        <p:blipFill>
          <a:blip r:embed="rId3">
            <a:alphaModFix/>
          </a:blip>
          <a:stretch>
            <a:fillRect/>
          </a:stretch>
        </p:blipFill>
        <p:spPr>
          <a:xfrm>
            <a:off x="10939380" y="0"/>
            <a:ext cx="3691020" cy="8229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p:nvPr/>
        </p:nvSpPr>
        <p:spPr>
          <a:xfrm>
            <a:off x="837724" y="709255"/>
            <a:ext cx="4224338" cy="528042"/>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2E"/>
              </a:buClr>
              <a:buSzPts val="3300"/>
              <a:buFont typeface="Nunito"/>
              <a:buNone/>
            </a:pPr>
            <a:r>
              <a:rPr b="0" i="0" lang="en-US" sz="3300" u="none" cap="none" strike="noStrike">
                <a:solidFill>
                  <a:srgbClr val="00002E"/>
                </a:solidFill>
                <a:latin typeface="Nunito"/>
                <a:ea typeface="Nunito"/>
                <a:cs typeface="Nunito"/>
                <a:sym typeface="Nunito"/>
              </a:rPr>
              <a:t>What We Learned</a:t>
            </a:r>
            <a:endParaRPr b="0" i="0" sz="3300" u="none" cap="none" strike="noStrike"/>
          </a:p>
        </p:txBody>
      </p:sp>
      <p:sp>
        <p:nvSpPr>
          <p:cNvPr id="219" name="Google Shape;219;p22"/>
          <p:cNvSpPr/>
          <p:nvPr/>
        </p:nvSpPr>
        <p:spPr>
          <a:xfrm>
            <a:off x="837724" y="2197621"/>
            <a:ext cx="179400" cy="1077300"/>
          </a:xfrm>
          <a:prstGeom prst="roundRect">
            <a:avLst>
              <a:gd fmla="val 150091"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1196578" y="2377048"/>
            <a:ext cx="2112300" cy="2640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UI Updates</a:t>
            </a:r>
            <a:endParaRPr b="0" i="0" sz="1650" u="none" cap="none" strike="noStrike"/>
          </a:p>
        </p:txBody>
      </p:sp>
      <p:sp>
        <p:nvSpPr>
          <p:cNvPr id="221" name="Google Shape;221;p22"/>
          <p:cNvSpPr/>
          <p:nvPr/>
        </p:nvSpPr>
        <p:spPr>
          <a:xfrm>
            <a:off x="1196578" y="2748642"/>
            <a:ext cx="12596100" cy="2871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Real-time with Jetpack Compose.</a:t>
            </a:r>
            <a:endParaRPr b="0" i="0" sz="1400" u="none" cap="none" strike="noStrike"/>
          </a:p>
        </p:txBody>
      </p:sp>
      <p:sp>
        <p:nvSpPr>
          <p:cNvPr id="222" name="Google Shape;222;p22"/>
          <p:cNvSpPr/>
          <p:nvPr/>
        </p:nvSpPr>
        <p:spPr>
          <a:xfrm>
            <a:off x="837724" y="3487270"/>
            <a:ext cx="179400" cy="1077300"/>
          </a:xfrm>
          <a:prstGeom prst="roundRect">
            <a:avLst>
              <a:gd fmla="val 150091"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151753" y="3696535"/>
            <a:ext cx="2372700" cy="2640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Permission Management</a:t>
            </a:r>
            <a:endParaRPr b="0" i="0" sz="1650" u="none" cap="none" strike="noStrike"/>
          </a:p>
        </p:txBody>
      </p:sp>
      <p:sp>
        <p:nvSpPr>
          <p:cNvPr id="224" name="Google Shape;224;p22"/>
          <p:cNvSpPr/>
          <p:nvPr/>
        </p:nvSpPr>
        <p:spPr>
          <a:xfrm>
            <a:off x="1151703" y="4065329"/>
            <a:ext cx="12327000" cy="2871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Handling ACTIVITY_RECOGNITION.</a:t>
            </a:r>
            <a:endParaRPr b="0" i="0" sz="1400" u="none" cap="none" strike="noStrike"/>
          </a:p>
        </p:txBody>
      </p:sp>
      <p:sp>
        <p:nvSpPr>
          <p:cNvPr id="225" name="Google Shape;225;p22"/>
          <p:cNvSpPr/>
          <p:nvPr/>
        </p:nvSpPr>
        <p:spPr>
          <a:xfrm>
            <a:off x="837718" y="4830907"/>
            <a:ext cx="179400" cy="1077300"/>
          </a:xfrm>
          <a:prstGeom prst="roundRect">
            <a:avLst>
              <a:gd fmla="val 150091" name="adj"/>
            </a:avLst>
          </a:prstGeom>
          <a:solidFill>
            <a:srgbClr val="F3F3FF"/>
          </a:solidFill>
          <a:ln cap="flat" cmpd="sng" w="15225">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196573" y="5010334"/>
            <a:ext cx="2112300" cy="2640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Data Syncing</a:t>
            </a:r>
            <a:endParaRPr b="0" i="0" sz="1650" u="none" cap="none" strike="noStrike"/>
          </a:p>
        </p:txBody>
      </p:sp>
      <p:sp>
        <p:nvSpPr>
          <p:cNvPr id="227" name="Google Shape;227;p22"/>
          <p:cNvSpPr/>
          <p:nvPr/>
        </p:nvSpPr>
        <p:spPr>
          <a:xfrm>
            <a:off x="1196573" y="5381928"/>
            <a:ext cx="12057600" cy="2871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Firestore and DataStore.</a:t>
            </a:r>
            <a:endParaRPr b="0" i="0" sz="1400" u="none" cap="none" strike="noStrike"/>
          </a:p>
        </p:txBody>
      </p:sp>
      <p:sp>
        <p:nvSpPr>
          <p:cNvPr id="228" name="Google Shape;228;p22"/>
          <p:cNvSpPr/>
          <p:nvPr/>
        </p:nvSpPr>
        <p:spPr>
          <a:xfrm>
            <a:off x="6261013" y="2143643"/>
            <a:ext cx="179400" cy="1077300"/>
          </a:xfrm>
          <a:prstGeom prst="roundRect">
            <a:avLst>
              <a:gd fmla="val 150091"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6619867" y="2323070"/>
            <a:ext cx="2112300" cy="2640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Complex UI States</a:t>
            </a:r>
            <a:endParaRPr b="0" i="0" sz="1650" u="none" cap="none" strike="noStrike"/>
          </a:p>
        </p:txBody>
      </p:sp>
      <p:sp>
        <p:nvSpPr>
          <p:cNvPr id="230" name="Google Shape;230;p22"/>
          <p:cNvSpPr/>
          <p:nvPr/>
        </p:nvSpPr>
        <p:spPr>
          <a:xfrm>
            <a:off x="6619867" y="2694664"/>
            <a:ext cx="11788200" cy="2871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Using ViewModels.</a:t>
            </a:r>
            <a:endParaRPr b="0" i="0" sz="1400" u="none" cap="none" strike="noStrike"/>
          </a:p>
        </p:txBody>
      </p:sp>
      <p:sp>
        <p:nvSpPr>
          <p:cNvPr id="231" name="Google Shape;231;p22"/>
          <p:cNvSpPr/>
          <p:nvPr/>
        </p:nvSpPr>
        <p:spPr>
          <a:xfrm>
            <a:off x="6261018" y="3487280"/>
            <a:ext cx="179400" cy="1077300"/>
          </a:xfrm>
          <a:prstGeom prst="roundRect">
            <a:avLst>
              <a:gd fmla="val 150091"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6619873" y="3666707"/>
            <a:ext cx="2185500" cy="2640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Effective Collaboration</a:t>
            </a:r>
            <a:endParaRPr b="0" i="0" sz="1650" u="none" cap="none" strike="noStrike"/>
          </a:p>
        </p:txBody>
      </p:sp>
      <p:sp>
        <p:nvSpPr>
          <p:cNvPr id="233" name="Google Shape;233;p22"/>
          <p:cNvSpPr/>
          <p:nvPr/>
        </p:nvSpPr>
        <p:spPr>
          <a:xfrm>
            <a:off x="6619873" y="4038301"/>
            <a:ext cx="12057600" cy="2871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Via Git &amp; GitHub.</a:t>
            </a:r>
            <a:endParaRPr b="0" i="0" sz="1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eencoded.png" id="66" name="Google Shape;66;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7" name="Google Shape;67;p14"/>
          <p:cNvSpPr/>
          <p:nvPr/>
        </p:nvSpPr>
        <p:spPr>
          <a:xfrm>
            <a:off x="834624" y="657475"/>
            <a:ext cx="7102500" cy="70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Team and C</a:t>
            </a:r>
            <a:r>
              <a:rPr lang="en-US" sz="4400">
                <a:solidFill>
                  <a:srgbClr val="00002E"/>
                </a:solidFill>
                <a:latin typeface="Nunito"/>
                <a:ea typeface="Nunito"/>
                <a:cs typeface="Nunito"/>
                <a:sym typeface="Nunito"/>
              </a:rPr>
              <a:t>ontribution</a:t>
            </a:r>
            <a:endParaRPr b="0" i="0" sz="4400" u="none" cap="none" strike="noStrike"/>
          </a:p>
        </p:txBody>
      </p:sp>
      <p:pic>
        <p:nvPicPr>
          <p:cNvPr descr="preencoded.png" id="68" name="Google Shape;68;p14"/>
          <p:cNvPicPr preferRelativeResize="0"/>
          <p:nvPr/>
        </p:nvPicPr>
        <p:blipFill rotWithShape="1">
          <a:blip r:embed="rId4">
            <a:alphaModFix/>
          </a:blip>
          <a:srcRect b="0" l="0" r="0" t="0"/>
          <a:stretch/>
        </p:blipFill>
        <p:spPr>
          <a:xfrm>
            <a:off x="834628" y="2503999"/>
            <a:ext cx="596146" cy="596146"/>
          </a:xfrm>
          <a:prstGeom prst="rect">
            <a:avLst/>
          </a:prstGeom>
          <a:noFill/>
          <a:ln>
            <a:noFill/>
          </a:ln>
        </p:spPr>
      </p:pic>
      <p:sp>
        <p:nvSpPr>
          <p:cNvPr id="69" name="Google Shape;69;p14"/>
          <p:cNvSpPr/>
          <p:nvPr/>
        </p:nvSpPr>
        <p:spPr>
          <a:xfrm>
            <a:off x="1728814" y="2504000"/>
            <a:ext cx="59643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Aryan Gupta- UI and Database  </a:t>
            </a:r>
            <a:endParaRPr b="0" i="0" sz="2200" u="none" cap="none" strike="noStrike"/>
          </a:p>
        </p:txBody>
      </p:sp>
      <p:sp>
        <p:nvSpPr>
          <p:cNvPr id="70" name="Google Shape;70;p14"/>
          <p:cNvSpPr/>
          <p:nvPr/>
        </p:nvSpPr>
        <p:spPr>
          <a:xfrm>
            <a:off x="1728788" y="2997742"/>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23BRS1142</a:t>
            </a:r>
            <a:endParaRPr b="0" i="0" sz="1850" u="none" cap="none" strike="noStrike"/>
          </a:p>
        </p:txBody>
      </p:sp>
      <p:pic>
        <p:nvPicPr>
          <p:cNvPr descr="preencoded.png" id="71" name="Google Shape;71;p14"/>
          <p:cNvPicPr preferRelativeResize="0"/>
          <p:nvPr/>
        </p:nvPicPr>
        <p:blipFill rotWithShape="1">
          <a:blip r:embed="rId5">
            <a:alphaModFix/>
          </a:blip>
          <a:srcRect b="0" l="0" r="0" t="0"/>
          <a:stretch/>
        </p:blipFill>
        <p:spPr>
          <a:xfrm>
            <a:off x="834628" y="4245264"/>
            <a:ext cx="596146" cy="596146"/>
          </a:xfrm>
          <a:prstGeom prst="rect">
            <a:avLst/>
          </a:prstGeom>
          <a:noFill/>
          <a:ln>
            <a:noFill/>
          </a:ln>
        </p:spPr>
      </p:pic>
      <p:sp>
        <p:nvSpPr>
          <p:cNvPr id="72" name="Google Shape;72;p14"/>
          <p:cNvSpPr/>
          <p:nvPr/>
        </p:nvSpPr>
        <p:spPr>
          <a:xfrm>
            <a:off x="1728826" y="4116925"/>
            <a:ext cx="72201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Pranav Kumar Thakur- User Sign Up and Authentication</a:t>
            </a:r>
            <a:endParaRPr b="0" i="0" sz="2200" u="none" cap="none" strike="noStrike"/>
          </a:p>
        </p:txBody>
      </p:sp>
      <p:sp>
        <p:nvSpPr>
          <p:cNvPr id="73" name="Google Shape;73;p14"/>
          <p:cNvSpPr/>
          <p:nvPr/>
        </p:nvSpPr>
        <p:spPr>
          <a:xfrm>
            <a:off x="1728788" y="4610681"/>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23BRS1136</a:t>
            </a:r>
            <a:endParaRPr b="0" i="0" sz="1850" u="none" cap="none" strike="noStrike"/>
          </a:p>
        </p:txBody>
      </p:sp>
      <p:pic>
        <p:nvPicPr>
          <p:cNvPr descr="preencoded.png" id="74" name="Google Shape;74;p14"/>
          <p:cNvPicPr preferRelativeResize="0"/>
          <p:nvPr/>
        </p:nvPicPr>
        <p:blipFill rotWithShape="1">
          <a:blip r:embed="rId6">
            <a:alphaModFix/>
          </a:blip>
          <a:srcRect b="0" l="0" r="0" t="0"/>
          <a:stretch/>
        </p:blipFill>
        <p:spPr>
          <a:xfrm>
            <a:off x="834628" y="5819953"/>
            <a:ext cx="596146" cy="596146"/>
          </a:xfrm>
          <a:prstGeom prst="rect">
            <a:avLst/>
          </a:prstGeom>
          <a:noFill/>
          <a:ln>
            <a:noFill/>
          </a:ln>
        </p:spPr>
      </p:pic>
      <p:sp>
        <p:nvSpPr>
          <p:cNvPr id="75" name="Google Shape;75;p14"/>
          <p:cNvSpPr/>
          <p:nvPr/>
        </p:nvSpPr>
        <p:spPr>
          <a:xfrm>
            <a:off x="1728816" y="5729875"/>
            <a:ext cx="65805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Akshit Kumar Rajput - UI , Firestore and Backend </a:t>
            </a:r>
            <a:endParaRPr b="0" i="0" sz="2200" u="none" cap="none" strike="noStrike"/>
          </a:p>
        </p:txBody>
      </p:sp>
      <p:sp>
        <p:nvSpPr>
          <p:cNvPr id="76" name="Google Shape;76;p14"/>
          <p:cNvSpPr/>
          <p:nvPr/>
        </p:nvSpPr>
        <p:spPr>
          <a:xfrm>
            <a:off x="1728788" y="6223621"/>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23BRS1147</a:t>
            </a:r>
            <a:endParaRPr b="0" i="0" sz="18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3" name="Google Shape;83;p15"/>
          <p:cNvSpPr/>
          <p:nvPr/>
        </p:nvSpPr>
        <p:spPr>
          <a:xfrm>
            <a:off x="837724" y="1663303"/>
            <a:ext cx="7051477"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The Problem We’re Solving</a:t>
            </a:r>
            <a:endParaRPr b="0" i="0" sz="4400" u="none" cap="none" strike="noStrike"/>
          </a:p>
        </p:txBody>
      </p:sp>
      <p:sp>
        <p:nvSpPr>
          <p:cNvPr id="84" name="Google Shape;84;p15"/>
          <p:cNvSpPr/>
          <p:nvPr/>
        </p:nvSpPr>
        <p:spPr>
          <a:xfrm>
            <a:off x="837724" y="2726293"/>
            <a:ext cx="538520" cy="538520"/>
          </a:xfrm>
          <a:prstGeom prst="roundRect">
            <a:avLst>
              <a:gd fmla="val 66677"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615559" y="280856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Fitness Tracking</a:t>
            </a:r>
            <a:endParaRPr b="0" i="0" sz="2200" u="none" cap="none" strike="noStrike"/>
          </a:p>
        </p:txBody>
      </p:sp>
      <p:sp>
        <p:nvSpPr>
          <p:cNvPr id="86" name="Google Shape;86;p15"/>
          <p:cNvSpPr/>
          <p:nvPr/>
        </p:nvSpPr>
        <p:spPr>
          <a:xfrm>
            <a:off x="1615559" y="3304103"/>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Hard to maintain daily fitness.</a:t>
            </a:r>
            <a:endParaRPr b="0" i="0" sz="1850" u="none" cap="none" strike="noStrike"/>
          </a:p>
        </p:txBody>
      </p:sp>
      <p:sp>
        <p:nvSpPr>
          <p:cNvPr id="87" name="Google Shape;87;p15"/>
          <p:cNvSpPr/>
          <p:nvPr/>
        </p:nvSpPr>
        <p:spPr>
          <a:xfrm>
            <a:off x="837724" y="4165878"/>
            <a:ext cx="538520" cy="538520"/>
          </a:xfrm>
          <a:prstGeom prst="roundRect">
            <a:avLst>
              <a:gd fmla="val 66677"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1615559" y="4248150"/>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Missed Tracking</a:t>
            </a:r>
            <a:endParaRPr b="0" i="0" sz="2200" u="none" cap="none" strike="noStrike"/>
          </a:p>
        </p:txBody>
      </p:sp>
      <p:sp>
        <p:nvSpPr>
          <p:cNvPr id="89" name="Google Shape;89;p15"/>
          <p:cNvSpPr/>
          <p:nvPr/>
        </p:nvSpPr>
        <p:spPr>
          <a:xfrm>
            <a:off x="1615559" y="4743688"/>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Users often forget to track meals/workouts.</a:t>
            </a:r>
            <a:endParaRPr b="0" i="0" sz="1850" u="none" cap="none" strike="noStrike"/>
          </a:p>
        </p:txBody>
      </p:sp>
      <p:sp>
        <p:nvSpPr>
          <p:cNvPr id="90" name="Google Shape;90;p15"/>
          <p:cNvSpPr/>
          <p:nvPr/>
        </p:nvSpPr>
        <p:spPr>
          <a:xfrm>
            <a:off x="837724" y="5605462"/>
            <a:ext cx="538520" cy="538520"/>
          </a:xfrm>
          <a:prstGeom prst="roundRect">
            <a:avLst>
              <a:gd fmla="val 66677"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1615559" y="568773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No Central App</a:t>
            </a:r>
            <a:endParaRPr b="0" i="0" sz="2200" u="none" cap="none" strike="noStrike"/>
          </a:p>
        </p:txBody>
      </p:sp>
      <p:sp>
        <p:nvSpPr>
          <p:cNvPr id="92" name="Google Shape;92;p15"/>
          <p:cNvSpPr/>
          <p:nvPr/>
        </p:nvSpPr>
        <p:spPr>
          <a:xfrm>
            <a:off x="1615559" y="6183273"/>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Missing combined calorie, workout, step tracking.</a:t>
            </a:r>
            <a:endParaRPr b="0" i="0" sz="18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837725" y="1198000"/>
            <a:ext cx="83673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Our Solution: Fit</a:t>
            </a:r>
            <a:r>
              <a:rPr lang="en-US" sz="4400">
                <a:solidFill>
                  <a:srgbClr val="00002E"/>
                </a:solidFill>
                <a:latin typeface="Nunito"/>
                <a:ea typeface="Nunito"/>
                <a:cs typeface="Nunito"/>
                <a:sym typeface="Nunito"/>
              </a:rPr>
              <a:t>ness App</a:t>
            </a:r>
            <a:endParaRPr b="0" i="0" sz="4400" u="none" cap="none" strike="noStrike"/>
          </a:p>
        </p:txBody>
      </p:sp>
      <p:sp>
        <p:nvSpPr>
          <p:cNvPr id="99" name="Google Shape;99;p16"/>
          <p:cNvSpPr/>
          <p:nvPr/>
        </p:nvSpPr>
        <p:spPr>
          <a:xfrm>
            <a:off x="837724" y="2476381"/>
            <a:ext cx="618553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 health &amp; fitness Android app:</a:t>
            </a:r>
            <a:endParaRPr b="0" i="0" sz="1850" u="none" cap="none" strike="noStrike"/>
          </a:p>
        </p:txBody>
      </p:sp>
      <p:sp>
        <p:nvSpPr>
          <p:cNvPr id="100" name="Google Shape;100;p16"/>
          <p:cNvSpPr/>
          <p:nvPr/>
        </p:nvSpPr>
        <p:spPr>
          <a:xfrm>
            <a:off x="837724" y="3074789"/>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Tracks calorie intake from meals.</a:t>
            </a:r>
            <a:endParaRPr b="0" i="0" sz="1850" u="none" cap="none" strike="noStrike"/>
          </a:p>
        </p:txBody>
      </p:sp>
      <p:sp>
        <p:nvSpPr>
          <p:cNvPr id="101" name="Google Shape;101;p16"/>
          <p:cNvSpPr/>
          <p:nvPr/>
        </p:nvSpPr>
        <p:spPr>
          <a:xfrm>
            <a:off x="837724" y="3541514"/>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Tracks calories burned via workouts/steps.</a:t>
            </a:r>
            <a:endParaRPr b="0" i="0" sz="1850" u="none" cap="none" strike="noStrike"/>
          </a:p>
        </p:txBody>
      </p:sp>
      <p:sp>
        <p:nvSpPr>
          <p:cNvPr id="102" name="Google Shape;102;p16"/>
          <p:cNvSpPr/>
          <p:nvPr/>
        </p:nvSpPr>
        <p:spPr>
          <a:xfrm>
            <a:off x="837724" y="4008239"/>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Offers personalized routines/macros.</a:t>
            </a:r>
            <a:endParaRPr b="0" i="0" sz="1850" u="none" cap="none" strike="noStrike"/>
          </a:p>
        </p:txBody>
      </p:sp>
      <p:sp>
        <p:nvSpPr>
          <p:cNvPr id="103" name="Google Shape;103;p16"/>
          <p:cNvSpPr/>
          <p:nvPr/>
        </p:nvSpPr>
        <p:spPr>
          <a:xfrm>
            <a:off x="837724" y="4474964"/>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Securely stores user data.</a:t>
            </a:r>
            <a:endParaRPr b="0" i="0" sz="1850" u="none" cap="none" strike="noStrike"/>
          </a:p>
        </p:txBody>
      </p:sp>
      <p:sp>
        <p:nvSpPr>
          <p:cNvPr id="104" name="Google Shape;104;p16"/>
          <p:cNvSpPr/>
          <p:nvPr/>
        </p:nvSpPr>
        <p:spPr>
          <a:xfrm>
            <a:off x="837724" y="5073372"/>
            <a:ext cx="618553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User-friendly UI with Jetpack Compose.</a:t>
            </a:r>
            <a:endParaRPr b="0" i="0" sz="1850" u="none" cap="none" strike="noStrike"/>
          </a:p>
        </p:txBody>
      </p:sp>
      <p:pic>
        <p:nvPicPr>
          <p:cNvPr descr="preencoded.png" id="105" name="Google Shape;105;p16"/>
          <p:cNvPicPr preferRelativeResize="0"/>
          <p:nvPr/>
        </p:nvPicPr>
        <p:blipFill rotWithShape="1">
          <a:blip r:embed="rId3">
            <a:alphaModFix/>
          </a:blip>
          <a:srcRect b="0" l="0" r="0" t="0"/>
          <a:stretch/>
        </p:blipFill>
        <p:spPr>
          <a:xfrm>
            <a:off x="7614761" y="2530197"/>
            <a:ext cx="6185535" cy="4232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760928" y="597932"/>
            <a:ext cx="3730823" cy="41564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600"/>
              <a:buFont typeface="Nunito"/>
              <a:buNone/>
            </a:pPr>
            <a:r>
              <a:rPr b="0" i="0" lang="en-US" sz="2600" u="none" cap="none" strike="noStrike">
                <a:solidFill>
                  <a:srgbClr val="00002E"/>
                </a:solidFill>
                <a:latin typeface="Nunito"/>
                <a:ea typeface="Nunito"/>
                <a:cs typeface="Nunito"/>
                <a:sym typeface="Nunito"/>
              </a:rPr>
              <a:t>Core Features of FitMate</a:t>
            </a:r>
            <a:endParaRPr b="0" i="0" sz="2600" u="none" cap="none" strike="noStrike"/>
          </a:p>
        </p:txBody>
      </p:sp>
      <p:pic>
        <p:nvPicPr>
          <p:cNvPr descr="preencoded.png" id="112" name="Google Shape;112;p17"/>
          <p:cNvPicPr preferRelativeResize="0"/>
          <p:nvPr/>
        </p:nvPicPr>
        <p:blipFill rotWithShape="1">
          <a:blip r:embed="rId3">
            <a:alphaModFix/>
          </a:blip>
          <a:srcRect b="0" l="0" r="0" t="0"/>
          <a:stretch/>
        </p:blipFill>
        <p:spPr>
          <a:xfrm>
            <a:off x="760928" y="2379771"/>
            <a:ext cx="353258" cy="353258"/>
          </a:xfrm>
          <a:prstGeom prst="rect">
            <a:avLst/>
          </a:prstGeom>
          <a:noFill/>
          <a:ln>
            <a:noFill/>
          </a:ln>
        </p:spPr>
      </p:pic>
      <p:sp>
        <p:nvSpPr>
          <p:cNvPr id="113" name="Google Shape;113;p17"/>
          <p:cNvSpPr/>
          <p:nvPr/>
        </p:nvSpPr>
        <p:spPr>
          <a:xfrm>
            <a:off x="1290757" y="2463591"/>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Calorie Calculator</a:t>
            </a:r>
            <a:endParaRPr b="0" i="0" sz="1300" u="none" cap="none" strike="noStrike"/>
          </a:p>
        </p:txBody>
      </p:sp>
      <p:sp>
        <p:nvSpPr>
          <p:cNvPr id="114" name="Google Shape;114;p17"/>
          <p:cNvSpPr/>
          <p:nvPr/>
        </p:nvSpPr>
        <p:spPr>
          <a:xfrm>
            <a:off x="1290757" y="2756247"/>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Meals and drinks.</a:t>
            </a:r>
            <a:endParaRPr b="0" i="0" sz="1100" u="none" cap="none" strike="noStrike"/>
          </a:p>
        </p:txBody>
      </p:sp>
      <p:pic>
        <p:nvPicPr>
          <p:cNvPr descr="preencoded.png" id="115" name="Google Shape;115;p17"/>
          <p:cNvPicPr preferRelativeResize="0"/>
          <p:nvPr/>
        </p:nvPicPr>
        <p:blipFill rotWithShape="1">
          <a:blip r:embed="rId4">
            <a:alphaModFix/>
          </a:blip>
          <a:srcRect b="0" l="0" r="0" t="0"/>
          <a:stretch/>
        </p:blipFill>
        <p:spPr>
          <a:xfrm>
            <a:off x="760928" y="3335605"/>
            <a:ext cx="353258" cy="353258"/>
          </a:xfrm>
          <a:prstGeom prst="rect">
            <a:avLst/>
          </a:prstGeom>
          <a:noFill/>
          <a:ln>
            <a:noFill/>
          </a:ln>
        </p:spPr>
      </p:pic>
      <p:sp>
        <p:nvSpPr>
          <p:cNvPr id="116" name="Google Shape;116;p17"/>
          <p:cNvSpPr/>
          <p:nvPr/>
        </p:nvSpPr>
        <p:spPr>
          <a:xfrm>
            <a:off x="1290757" y="3419425"/>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Exercise Tracker</a:t>
            </a:r>
            <a:endParaRPr b="0" i="0" sz="1300" u="none" cap="none" strike="noStrike"/>
          </a:p>
        </p:txBody>
      </p:sp>
      <p:sp>
        <p:nvSpPr>
          <p:cNvPr id="117" name="Google Shape;117;p17"/>
          <p:cNvSpPr/>
          <p:nvPr/>
        </p:nvSpPr>
        <p:spPr>
          <a:xfrm>
            <a:off x="1290757" y="3712081"/>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Repetitions counted.</a:t>
            </a:r>
            <a:endParaRPr b="0" i="0" sz="1100" u="none" cap="none" strike="noStrike"/>
          </a:p>
        </p:txBody>
      </p:sp>
      <p:pic>
        <p:nvPicPr>
          <p:cNvPr descr="preencoded.png" id="118" name="Google Shape;118;p17"/>
          <p:cNvPicPr preferRelativeResize="0"/>
          <p:nvPr/>
        </p:nvPicPr>
        <p:blipFill rotWithShape="1">
          <a:blip r:embed="rId5">
            <a:alphaModFix/>
          </a:blip>
          <a:srcRect b="0" l="0" r="0" t="0"/>
          <a:stretch/>
        </p:blipFill>
        <p:spPr>
          <a:xfrm>
            <a:off x="760928" y="4291438"/>
            <a:ext cx="353258" cy="353258"/>
          </a:xfrm>
          <a:prstGeom prst="rect">
            <a:avLst/>
          </a:prstGeom>
          <a:noFill/>
          <a:ln>
            <a:noFill/>
          </a:ln>
        </p:spPr>
      </p:pic>
      <p:sp>
        <p:nvSpPr>
          <p:cNvPr id="119" name="Google Shape;119;p17"/>
          <p:cNvSpPr/>
          <p:nvPr/>
        </p:nvSpPr>
        <p:spPr>
          <a:xfrm>
            <a:off x="1290757" y="4375259"/>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Macro Breakdown</a:t>
            </a:r>
            <a:endParaRPr b="0" i="0" sz="1300" u="none" cap="none" strike="noStrike"/>
          </a:p>
        </p:txBody>
      </p:sp>
      <p:sp>
        <p:nvSpPr>
          <p:cNvPr id="120" name="Google Shape;120;p17"/>
          <p:cNvSpPr/>
          <p:nvPr/>
        </p:nvSpPr>
        <p:spPr>
          <a:xfrm>
            <a:off x="1290757" y="4667915"/>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Nutrient analysis.</a:t>
            </a:r>
            <a:endParaRPr b="0" i="0" sz="1100" u="none" cap="none" strike="noStrike"/>
          </a:p>
        </p:txBody>
      </p:sp>
      <p:pic>
        <p:nvPicPr>
          <p:cNvPr descr="preencoded.png" id="121" name="Google Shape;121;p17"/>
          <p:cNvPicPr preferRelativeResize="0"/>
          <p:nvPr/>
        </p:nvPicPr>
        <p:blipFill rotWithShape="1">
          <a:blip r:embed="rId6">
            <a:alphaModFix/>
          </a:blip>
          <a:srcRect b="0" l="0" r="0" t="0"/>
          <a:stretch/>
        </p:blipFill>
        <p:spPr>
          <a:xfrm>
            <a:off x="760928" y="5247272"/>
            <a:ext cx="353258" cy="353258"/>
          </a:xfrm>
          <a:prstGeom prst="rect">
            <a:avLst/>
          </a:prstGeom>
          <a:noFill/>
          <a:ln>
            <a:noFill/>
          </a:ln>
        </p:spPr>
      </p:pic>
      <p:sp>
        <p:nvSpPr>
          <p:cNvPr id="122" name="Google Shape;122;p17"/>
          <p:cNvSpPr/>
          <p:nvPr/>
        </p:nvSpPr>
        <p:spPr>
          <a:xfrm>
            <a:off x="1290757" y="5331093"/>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Live Step Count</a:t>
            </a:r>
            <a:endParaRPr b="0" i="0" sz="1300" u="none" cap="none" strike="noStrike"/>
          </a:p>
        </p:txBody>
      </p:sp>
      <p:sp>
        <p:nvSpPr>
          <p:cNvPr id="123" name="Google Shape;123;p17"/>
          <p:cNvSpPr/>
          <p:nvPr/>
        </p:nvSpPr>
        <p:spPr>
          <a:xfrm>
            <a:off x="1290757" y="5623748"/>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Via pedometer.</a:t>
            </a:r>
            <a:endParaRPr b="0" i="0" sz="1100" u="none" cap="none" strike="noStrike"/>
          </a:p>
        </p:txBody>
      </p:sp>
      <p:pic>
        <p:nvPicPr>
          <p:cNvPr descr="preencoded.png" id="124" name="Google Shape;124;p17"/>
          <p:cNvPicPr preferRelativeResize="0"/>
          <p:nvPr/>
        </p:nvPicPr>
        <p:blipFill rotWithShape="1">
          <a:blip r:embed="rId7">
            <a:alphaModFix/>
          </a:blip>
          <a:srcRect b="0" l="0" r="0" t="0"/>
          <a:stretch/>
        </p:blipFill>
        <p:spPr>
          <a:xfrm>
            <a:off x="3355653" y="2463581"/>
            <a:ext cx="353258" cy="353258"/>
          </a:xfrm>
          <a:prstGeom prst="rect">
            <a:avLst/>
          </a:prstGeom>
          <a:noFill/>
          <a:ln>
            <a:noFill/>
          </a:ln>
        </p:spPr>
      </p:pic>
      <p:sp>
        <p:nvSpPr>
          <p:cNvPr id="125" name="Google Shape;125;p17"/>
          <p:cNvSpPr/>
          <p:nvPr/>
        </p:nvSpPr>
        <p:spPr>
          <a:xfrm>
            <a:off x="3885482" y="2547401"/>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Routine Guidance</a:t>
            </a:r>
            <a:endParaRPr b="0" i="0" sz="1300" u="none" cap="none" strike="noStrike"/>
          </a:p>
        </p:txBody>
      </p:sp>
      <p:sp>
        <p:nvSpPr>
          <p:cNvPr id="126" name="Google Shape;126;p17"/>
          <p:cNvSpPr/>
          <p:nvPr/>
        </p:nvSpPr>
        <p:spPr>
          <a:xfrm>
            <a:off x="3885482" y="2840057"/>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Workout info.</a:t>
            </a:r>
            <a:endParaRPr b="0" i="0" sz="1100" u="none" cap="none" strike="noStrike"/>
          </a:p>
        </p:txBody>
      </p:sp>
      <p:pic>
        <p:nvPicPr>
          <p:cNvPr descr="preencoded.png" id="127" name="Google Shape;127;p17"/>
          <p:cNvPicPr preferRelativeResize="0"/>
          <p:nvPr/>
        </p:nvPicPr>
        <p:blipFill rotWithShape="1">
          <a:blip r:embed="rId8">
            <a:alphaModFix/>
          </a:blip>
          <a:srcRect b="0" l="0" r="0" t="0"/>
          <a:stretch/>
        </p:blipFill>
        <p:spPr>
          <a:xfrm>
            <a:off x="3355653" y="3419414"/>
            <a:ext cx="353258" cy="353258"/>
          </a:xfrm>
          <a:prstGeom prst="rect">
            <a:avLst/>
          </a:prstGeom>
          <a:noFill/>
          <a:ln>
            <a:noFill/>
          </a:ln>
        </p:spPr>
      </p:pic>
      <p:sp>
        <p:nvSpPr>
          <p:cNvPr id="128" name="Google Shape;128;p17"/>
          <p:cNvSpPr/>
          <p:nvPr/>
        </p:nvSpPr>
        <p:spPr>
          <a:xfrm>
            <a:off x="3885482" y="3503235"/>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Google Sign-In</a:t>
            </a:r>
            <a:endParaRPr b="0" i="0" sz="1300" u="none" cap="none" strike="noStrike"/>
          </a:p>
        </p:txBody>
      </p:sp>
      <p:sp>
        <p:nvSpPr>
          <p:cNvPr id="129" name="Google Shape;129;p17"/>
          <p:cNvSpPr/>
          <p:nvPr/>
        </p:nvSpPr>
        <p:spPr>
          <a:xfrm>
            <a:off x="3885482" y="3795891"/>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Secure authentication.</a:t>
            </a:r>
            <a:endParaRPr b="0" i="0" sz="1100" u="none" cap="none" strike="noStrike"/>
          </a:p>
        </p:txBody>
      </p:sp>
      <p:pic>
        <p:nvPicPr>
          <p:cNvPr descr="preencoded.png" id="130" name="Google Shape;130;p17"/>
          <p:cNvPicPr preferRelativeResize="0"/>
          <p:nvPr/>
        </p:nvPicPr>
        <p:blipFill rotWithShape="1">
          <a:blip r:embed="rId9">
            <a:alphaModFix/>
          </a:blip>
          <a:srcRect b="0" l="0" r="0" t="0"/>
          <a:stretch/>
        </p:blipFill>
        <p:spPr>
          <a:xfrm>
            <a:off x="3355653" y="4375249"/>
            <a:ext cx="353258" cy="353258"/>
          </a:xfrm>
          <a:prstGeom prst="rect">
            <a:avLst/>
          </a:prstGeom>
          <a:noFill/>
          <a:ln>
            <a:noFill/>
          </a:ln>
        </p:spPr>
      </p:pic>
      <p:sp>
        <p:nvSpPr>
          <p:cNvPr id="131" name="Google Shape;131;p17"/>
          <p:cNvSpPr/>
          <p:nvPr/>
        </p:nvSpPr>
        <p:spPr>
          <a:xfrm>
            <a:off x="3885482" y="4459069"/>
            <a:ext cx="1662600" cy="207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Firestore Integration</a:t>
            </a:r>
            <a:endParaRPr b="0" i="0" sz="1300" u="none" cap="none" strike="noStrike"/>
          </a:p>
        </p:txBody>
      </p:sp>
      <p:sp>
        <p:nvSpPr>
          <p:cNvPr id="132" name="Google Shape;132;p17"/>
          <p:cNvSpPr/>
          <p:nvPr/>
        </p:nvSpPr>
        <p:spPr>
          <a:xfrm>
            <a:off x="3885482" y="4751725"/>
            <a:ext cx="12578700" cy="2262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Firebase sync.</a:t>
            </a:r>
            <a:endParaRPr b="0" i="0" sz="1100" u="none" cap="none" strike="noStrike"/>
          </a:p>
        </p:txBody>
      </p:sp>
      <p:pic>
        <p:nvPicPr>
          <p:cNvPr id="133" name="Google Shape;133;p17"/>
          <p:cNvPicPr preferRelativeResize="0"/>
          <p:nvPr/>
        </p:nvPicPr>
        <p:blipFill>
          <a:blip r:embed="rId10">
            <a:alphaModFix/>
          </a:blip>
          <a:stretch>
            <a:fillRect/>
          </a:stretch>
        </p:blipFill>
        <p:spPr>
          <a:xfrm>
            <a:off x="8485625" y="317000"/>
            <a:ext cx="4222950" cy="7473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p:nvPr/>
        </p:nvSpPr>
        <p:spPr>
          <a:xfrm>
            <a:off x="837724" y="769263"/>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3500"/>
              <a:buFont typeface="Nunito"/>
              <a:buNone/>
            </a:pPr>
            <a:r>
              <a:rPr b="0" i="0" lang="en-US" sz="3500" u="none" cap="none" strike="noStrike">
                <a:solidFill>
                  <a:srgbClr val="00002E"/>
                </a:solidFill>
                <a:latin typeface="Nunito"/>
                <a:ea typeface="Nunito"/>
                <a:cs typeface="Nunito"/>
                <a:sym typeface="Nunito"/>
              </a:rPr>
              <a:t>App Architecture</a:t>
            </a:r>
            <a:endParaRPr b="0" i="0" sz="3500" u="none" cap="none" strike="noStrike"/>
          </a:p>
        </p:txBody>
      </p:sp>
      <p:pic>
        <p:nvPicPr>
          <p:cNvPr descr="preencoded.png" id="140" name="Google Shape;140;p18"/>
          <p:cNvPicPr preferRelativeResize="0"/>
          <p:nvPr/>
        </p:nvPicPr>
        <p:blipFill rotWithShape="1">
          <a:blip r:embed="rId3">
            <a:alphaModFix/>
          </a:blip>
          <a:srcRect b="0" l="0" r="0" t="0"/>
          <a:stretch/>
        </p:blipFill>
        <p:spPr>
          <a:xfrm>
            <a:off x="837724" y="1715453"/>
            <a:ext cx="957501" cy="1148953"/>
          </a:xfrm>
          <a:prstGeom prst="rect">
            <a:avLst/>
          </a:prstGeom>
          <a:noFill/>
          <a:ln>
            <a:noFill/>
          </a:ln>
        </p:spPr>
      </p:pic>
      <p:sp>
        <p:nvSpPr>
          <p:cNvPr id="141" name="Google Shape;141;p18"/>
          <p:cNvSpPr/>
          <p:nvPr/>
        </p:nvSpPr>
        <p:spPr>
          <a:xfrm>
            <a:off x="1986677" y="1906905"/>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UI Layer</a:t>
            </a:r>
            <a:endParaRPr b="0" i="0" sz="1750" u="none" cap="none" strike="noStrike"/>
          </a:p>
        </p:txBody>
      </p:sp>
      <p:sp>
        <p:nvSpPr>
          <p:cNvPr id="142" name="Google Shape;142;p18"/>
          <p:cNvSpPr/>
          <p:nvPr/>
        </p:nvSpPr>
        <p:spPr>
          <a:xfrm>
            <a:off x="1986677" y="2303383"/>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Jetpack Compose Screens.</a:t>
            </a:r>
            <a:endParaRPr b="0" i="0" sz="1500" u="none" cap="none" strike="noStrike"/>
          </a:p>
        </p:txBody>
      </p:sp>
      <p:pic>
        <p:nvPicPr>
          <p:cNvPr descr="preencoded.png" id="143" name="Google Shape;143;p18"/>
          <p:cNvPicPr preferRelativeResize="0"/>
          <p:nvPr/>
        </p:nvPicPr>
        <p:blipFill rotWithShape="1">
          <a:blip r:embed="rId4">
            <a:alphaModFix/>
          </a:blip>
          <a:srcRect b="0" l="0" r="0" t="0"/>
          <a:stretch/>
        </p:blipFill>
        <p:spPr>
          <a:xfrm>
            <a:off x="837724" y="2864406"/>
            <a:ext cx="957501" cy="1148953"/>
          </a:xfrm>
          <a:prstGeom prst="rect">
            <a:avLst/>
          </a:prstGeom>
          <a:noFill/>
          <a:ln>
            <a:noFill/>
          </a:ln>
        </p:spPr>
      </p:pic>
      <p:sp>
        <p:nvSpPr>
          <p:cNvPr id="144" name="Google Shape;144;p18"/>
          <p:cNvSpPr/>
          <p:nvPr/>
        </p:nvSpPr>
        <p:spPr>
          <a:xfrm>
            <a:off x="1986677" y="3055858"/>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Data Layer</a:t>
            </a:r>
            <a:endParaRPr b="0" i="0" sz="1750" u="none" cap="none" strike="noStrike"/>
          </a:p>
        </p:txBody>
      </p:sp>
      <p:sp>
        <p:nvSpPr>
          <p:cNvPr id="145" name="Google Shape;145;p18"/>
          <p:cNvSpPr/>
          <p:nvPr/>
        </p:nvSpPr>
        <p:spPr>
          <a:xfrm>
            <a:off x="1986677" y="3452336"/>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ViewModel, DataStore.</a:t>
            </a:r>
            <a:endParaRPr b="0" i="0" sz="1500" u="none" cap="none" strike="noStrike"/>
          </a:p>
        </p:txBody>
      </p:sp>
      <p:pic>
        <p:nvPicPr>
          <p:cNvPr descr="preencoded.png" id="146" name="Google Shape;146;p18"/>
          <p:cNvPicPr preferRelativeResize="0"/>
          <p:nvPr/>
        </p:nvPicPr>
        <p:blipFill rotWithShape="1">
          <a:blip r:embed="rId5">
            <a:alphaModFix/>
          </a:blip>
          <a:srcRect b="0" l="0" r="0" t="0"/>
          <a:stretch/>
        </p:blipFill>
        <p:spPr>
          <a:xfrm>
            <a:off x="837724" y="4013359"/>
            <a:ext cx="957501" cy="1148953"/>
          </a:xfrm>
          <a:prstGeom prst="rect">
            <a:avLst/>
          </a:prstGeom>
          <a:noFill/>
          <a:ln>
            <a:noFill/>
          </a:ln>
        </p:spPr>
      </p:pic>
      <p:sp>
        <p:nvSpPr>
          <p:cNvPr id="147" name="Google Shape;147;p18"/>
          <p:cNvSpPr/>
          <p:nvPr/>
        </p:nvSpPr>
        <p:spPr>
          <a:xfrm>
            <a:off x="1986677" y="4204811"/>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Firebase Layer</a:t>
            </a:r>
            <a:endParaRPr b="0" i="0" sz="1750" u="none" cap="none" strike="noStrike"/>
          </a:p>
        </p:txBody>
      </p:sp>
      <p:sp>
        <p:nvSpPr>
          <p:cNvPr id="148" name="Google Shape;148;p18"/>
          <p:cNvSpPr/>
          <p:nvPr/>
        </p:nvSpPr>
        <p:spPr>
          <a:xfrm>
            <a:off x="1986677" y="4601289"/>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Firestore, Auth, Storage.</a:t>
            </a:r>
            <a:endParaRPr b="0" i="0" sz="1500" u="none" cap="none" strike="noStrike"/>
          </a:p>
        </p:txBody>
      </p:sp>
      <p:pic>
        <p:nvPicPr>
          <p:cNvPr descr="preencoded.png" id="149" name="Google Shape;149;p18"/>
          <p:cNvPicPr preferRelativeResize="0"/>
          <p:nvPr/>
        </p:nvPicPr>
        <p:blipFill rotWithShape="1">
          <a:blip r:embed="rId6">
            <a:alphaModFix/>
          </a:blip>
          <a:srcRect b="0" l="0" r="0" t="0"/>
          <a:stretch/>
        </p:blipFill>
        <p:spPr>
          <a:xfrm>
            <a:off x="837724" y="5162312"/>
            <a:ext cx="957501" cy="1148953"/>
          </a:xfrm>
          <a:prstGeom prst="rect">
            <a:avLst/>
          </a:prstGeom>
          <a:noFill/>
          <a:ln>
            <a:noFill/>
          </a:ln>
        </p:spPr>
      </p:pic>
      <p:sp>
        <p:nvSpPr>
          <p:cNvPr id="150" name="Google Shape;150;p18"/>
          <p:cNvSpPr/>
          <p:nvPr/>
        </p:nvSpPr>
        <p:spPr>
          <a:xfrm>
            <a:off x="1986677" y="5353764"/>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Navigation Layer</a:t>
            </a:r>
            <a:endParaRPr b="0" i="0" sz="1750" u="none" cap="none" strike="noStrike"/>
          </a:p>
        </p:txBody>
      </p:sp>
      <p:sp>
        <p:nvSpPr>
          <p:cNvPr id="151" name="Google Shape;151;p18"/>
          <p:cNvSpPr/>
          <p:nvPr/>
        </p:nvSpPr>
        <p:spPr>
          <a:xfrm>
            <a:off x="1986677" y="5750243"/>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Components, Context.</a:t>
            </a:r>
            <a:endParaRPr b="0" i="0" sz="1500" u="none" cap="none" strike="noStrike"/>
          </a:p>
        </p:txBody>
      </p:sp>
      <p:pic>
        <p:nvPicPr>
          <p:cNvPr descr="preencoded.png" id="152" name="Google Shape;152;p18"/>
          <p:cNvPicPr preferRelativeResize="0"/>
          <p:nvPr/>
        </p:nvPicPr>
        <p:blipFill rotWithShape="1">
          <a:blip r:embed="rId7">
            <a:alphaModFix/>
          </a:blip>
          <a:srcRect b="0" l="0" r="0" t="0"/>
          <a:stretch/>
        </p:blipFill>
        <p:spPr>
          <a:xfrm>
            <a:off x="837724" y="6311265"/>
            <a:ext cx="957501" cy="1148953"/>
          </a:xfrm>
          <a:prstGeom prst="rect">
            <a:avLst/>
          </a:prstGeom>
          <a:noFill/>
          <a:ln>
            <a:noFill/>
          </a:ln>
        </p:spPr>
      </p:pic>
      <p:sp>
        <p:nvSpPr>
          <p:cNvPr id="153" name="Google Shape;153;p18"/>
          <p:cNvSpPr/>
          <p:nvPr/>
        </p:nvSpPr>
        <p:spPr>
          <a:xfrm>
            <a:off x="1986677" y="6502718"/>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Permissions</a:t>
            </a:r>
            <a:endParaRPr b="0" i="0" sz="1750" u="none" cap="none" strike="noStrike"/>
          </a:p>
        </p:txBody>
      </p:sp>
      <p:sp>
        <p:nvSpPr>
          <p:cNvPr id="154" name="Google Shape;154;p18"/>
          <p:cNvSpPr/>
          <p:nvPr/>
        </p:nvSpPr>
        <p:spPr>
          <a:xfrm>
            <a:off x="1986677" y="6899196"/>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Activity Recognition, Sensors.</a:t>
            </a:r>
            <a:endParaRPr b="0" i="0" sz="1500" u="none" cap="none" strike="noStrike"/>
          </a:p>
        </p:txBody>
      </p:sp>
      <p:pic>
        <p:nvPicPr>
          <p:cNvPr descr="House plan on paper with ruler and pencil thin line icon, interior design concept, architecture house plan sign on white background, house scheme icon in outline style. Vector graphics. (provided by Getty Images)" id="155" name="Google Shape;155;p18"/>
          <p:cNvPicPr preferRelativeResize="0"/>
          <p:nvPr/>
        </p:nvPicPr>
        <p:blipFill>
          <a:blip r:embed="rId8">
            <a:alphaModFix/>
          </a:blip>
          <a:stretch>
            <a:fillRect/>
          </a:stretch>
        </p:blipFill>
        <p:spPr>
          <a:xfrm>
            <a:off x="8019809" y="1611200"/>
            <a:ext cx="4891525" cy="489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p:nvPr/>
        </p:nvSpPr>
        <p:spPr>
          <a:xfrm>
            <a:off x="837724" y="1459468"/>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Tech Stack Used</a:t>
            </a:r>
            <a:endParaRPr b="0" i="0" sz="4400" u="none" cap="none" strike="noStrike"/>
          </a:p>
        </p:txBody>
      </p:sp>
      <p:sp>
        <p:nvSpPr>
          <p:cNvPr id="162" name="Google Shape;162;p19"/>
          <p:cNvSpPr/>
          <p:nvPr/>
        </p:nvSpPr>
        <p:spPr>
          <a:xfrm>
            <a:off x="837724" y="2642235"/>
            <a:ext cx="12954952" cy="4127897"/>
          </a:xfrm>
          <a:prstGeom prst="roundRect">
            <a:avLst>
              <a:gd fmla="val 869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845344" y="2649855"/>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084659" y="2801064"/>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Development Environment</a:t>
            </a:r>
            <a:endParaRPr b="0" i="0" sz="1850" u="none" cap="none" strike="noStrike"/>
          </a:p>
        </p:txBody>
      </p:sp>
      <p:sp>
        <p:nvSpPr>
          <p:cNvPr id="165" name="Google Shape;165;p19"/>
          <p:cNvSpPr/>
          <p:nvPr/>
        </p:nvSpPr>
        <p:spPr>
          <a:xfrm>
            <a:off x="7558326" y="2801064"/>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Android Studio</a:t>
            </a:r>
            <a:endParaRPr b="0" i="0" sz="1850" u="none" cap="none" strike="noStrike"/>
          </a:p>
        </p:txBody>
      </p:sp>
      <p:sp>
        <p:nvSpPr>
          <p:cNvPr id="166" name="Google Shape;166;p19"/>
          <p:cNvSpPr/>
          <p:nvPr/>
        </p:nvSpPr>
        <p:spPr>
          <a:xfrm>
            <a:off x="845344" y="3335298"/>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084659" y="3486507"/>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Programming Language</a:t>
            </a:r>
            <a:endParaRPr b="0" i="0" sz="1850" u="none" cap="none" strike="noStrike"/>
          </a:p>
        </p:txBody>
      </p:sp>
      <p:sp>
        <p:nvSpPr>
          <p:cNvPr id="168" name="Google Shape;168;p19"/>
          <p:cNvSpPr/>
          <p:nvPr/>
        </p:nvSpPr>
        <p:spPr>
          <a:xfrm>
            <a:off x="7558326" y="3486507"/>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Kotlin + Jetpack Compose</a:t>
            </a:r>
            <a:endParaRPr b="0" i="0" sz="1850" u="none" cap="none" strike="noStrike"/>
          </a:p>
        </p:txBody>
      </p:sp>
      <p:sp>
        <p:nvSpPr>
          <p:cNvPr id="169" name="Google Shape;169;p19"/>
          <p:cNvSpPr/>
          <p:nvPr/>
        </p:nvSpPr>
        <p:spPr>
          <a:xfrm>
            <a:off x="845344" y="4020741"/>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1084659" y="4171950"/>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Backend/Database</a:t>
            </a:r>
            <a:endParaRPr b="0" i="0" sz="1850" u="none" cap="none" strike="noStrike"/>
          </a:p>
        </p:txBody>
      </p:sp>
      <p:sp>
        <p:nvSpPr>
          <p:cNvPr id="171" name="Google Shape;171;p19"/>
          <p:cNvSpPr/>
          <p:nvPr/>
        </p:nvSpPr>
        <p:spPr>
          <a:xfrm>
            <a:off x="7558326" y="4171950"/>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Firebase Firestore &amp; Auth</a:t>
            </a:r>
            <a:endParaRPr b="0" i="0" sz="1850" u="none" cap="none" strike="noStrike"/>
          </a:p>
        </p:txBody>
      </p:sp>
      <p:sp>
        <p:nvSpPr>
          <p:cNvPr id="172" name="Google Shape;172;p19"/>
          <p:cNvSpPr/>
          <p:nvPr/>
        </p:nvSpPr>
        <p:spPr>
          <a:xfrm>
            <a:off x="845344" y="4706183"/>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1084659" y="4857393"/>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Local Storage</a:t>
            </a:r>
            <a:endParaRPr b="0" i="0" sz="1850" u="none" cap="none" strike="noStrike"/>
          </a:p>
        </p:txBody>
      </p:sp>
      <p:sp>
        <p:nvSpPr>
          <p:cNvPr id="174" name="Google Shape;174;p19"/>
          <p:cNvSpPr/>
          <p:nvPr/>
        </p:nvSpPr>
        <p:spPr>
          <a:xfrm>
            <a:off x="7558326" y="4857393"/>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DataStore</a:t>
            </a:r>
            <a:endParaRPr b="0" i="0" sz="1850" u="none" cap="none" strike="noStrike"/>
          </a:p>
        </p:txBody>
      </p:sp>
      <p:sp>
        <p:nvSpPr>
          <p:cNvPr id="175" name="Google Shape;175;p19"/>
          <p:cNvSpPr/>
          <p:nvPr/>
        </p:nvSpPr>
        <p:spPr>
          <a:xfrm>
            <a:off x="845344" y="5391626"/>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1084659" y="5542836"/>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Architecture</a:t>
            </a:r>
            <a:endParaRPr b="0" i="0" sz="1850" u="none" cap="none" strike="noStrike"/>
          </a:p>
        </p:txBody>
      </p:sp>
      <p:sp>
        <p:nvSpPr>
          <p:cNvPr id="177" name="Google Shape;177;p19"/>
          <p:cNvSpPr/>
          <p:nvPr/>
        </p:nvSpPr>
        <p:spPr>
          <a:xfrm>
            <a:off x="7558326" y="5542836"/>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ViewModel &amp; MVVM</a:t>
            </a:r>
            <a:endParaRPr b="0" i="0" sz="1850" u="none" cap="none" strike="noStrike"/>
          </a:p>
        </p:txBody>
      </p:sp>
      <p:sp>
        <p:nvSpPr>
          <p:cNvPr id="178" name="Google Shape;178;p19"/>
          <p:cNvSpPr/>
          <p:nvPr/>
        </p:nvSpPr>
        <p:spPr>
          <a:xfrm>
            <a:off x="845344" y="6077069"/>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1084659" y="6228278"/>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Collaboration</a:t>
            </a:r>
            <a:endParaRPr b="0" i="0" sz="1850" u="none" cap="none" strike="noStrike"/>
          </a:p>
        </p:txBody>
      </p:sp>
      <p:sp>
        <p:nvSpPr>
          <p:cNvPr id="180" name="Google Shape;180;p19"/>
          <p:cNvSpPr/>
          <p:nvPr/>
        </p:nvSpPr>
        <p:spPr>
          <a:xfrm>
            <a:off x="7558326" y="6228278"/>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GitHub</a:t>
            </a:r>
            <a:endParaRPr b="0" i="0" sz="18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837724" y="1498044"/>
            <a:ext cx="6429732"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User Interface Highlights</a:t>
            </a:r>
            <a:endParaRPr b="0" i="0" sz="4400" u="none" cap="none" strike="noStrike"/>
          </a:p>
        </p:txBody>
      </p:sp>
      <p:sp>
        <p:nvSpPr>
          <p:cNvPr id="187" name="Google Shape;187;p20"/>
          <p:cNvSpPr/>
          <p:nvPr/>
        </p:nvSpPr>
        <p:spPr>
          <a:xfrm>
            <a:off x="837724" y="6348532"/>
            <a:ext cx="1295495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t/>
            </a:r>
            <a:endParaRPr sz="1850">
              <a:solidFill>
                <a:srgbClr val="00002E"/>
              </a:solidFill>
              <a:latin typeface="PT Sans"/>
              <a:ea typeface="PT Sans"/>
              <a:cs typeface="PT Sans"/>
              <a:sym typeface="PT Sans"/>
            </a:endParaRPr>
          </a:p>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Visual tour of Fit</a:t>
            </a:r>
            <a:r>
              <a:rPr lang="en-US" sz="1850">
                <a:solidFill>
                  <a:srgbClr val="00002E"/>
                </a:solidFill>
                <a:latin typeface="PT Sans"/>
                <a:ea typeface="PT Sans"/>
                <a:cs typeface="PT Sans"/>
                <a:sym typeface="PT Sans"/>
              </a:rPr>
              <a:t>ness App</a:t>
            </a:r>
            <a:r>
              <a:rPr b="0" i="0" lang="en-US" sz="1850" u="none" cap="none" strike="noStrike">
                <a:solidFill>
                  <a:srgbClr val="00002E"/>
                </a:solidFill>
                <a:latin typeface="PT Sans"/>
                <a:ea typeface="PT Sans"/>
                <a:cs typeface="PT Sans"/>
                <a:sym typeface="PT Sans"/>
              </a:rPr>
              <a:t>'s intuitive design.</a:t>
            </a:r>
            <a:endParaRPr b="0" i="0" sz="1850" u="none" cap="none" strike="noStrike"/>
          </a:p>
        </p:txBody>
      </p:sp>
      <p:pic>
        <p:nvPicPr>
          <p:cNvPr id="188" name="Google Shape;188;p20"/>
          <p:cNvPicPr preferRelativeResize="0"/>
          <p:nvPr/>
        </p:nvPicPr>
        <p:blipFill>
          <a:blip r:embed="rId3">
            <a:alphaModFix/>
          </a:blip>
          <a:stretch>
            <a:fillRect/>
          </a:stretch>
        </p:blipFill>
        <p:spPr>
          <a:xfrm>
            <a:off x="1865181" y="2202052"/>
            <a:ext cx="1791369" cy="3994074"/>
          </a:xfrm>
          <a:prstGeom prst="rect">
            <a:avLst/>
          </a:prstGeom>
          <a:noFill/>
          <a:ln>
            <a:noFill/>
          </a:ln>
        </p:spPr>
      </p:pic>
      <p:pic>
        <p:nvPicPr>
          <p:cNvPr id="189" name="Google Shape;189;p20"/>
          <p:cNvPicPr preferRelativeResize="0"/>
          <p:nvPr/>
        </p:nvPicPr>
        <p:blipFill>
          <a:blip r:embed="rId4">
            <a:alphaModFix/>
          </a:blip>
          <a:stretch>
            <a:fillRect/>
          </a:stretch>
        </p:blipFill>
        <p:spPr>
          <a:xfrm>
            <a:off x="5132625" y="2202038"/>
            <a:ext cx="1791374" cy="3994089"/>
          </a:xfrm>
          <a:prstGeom prst="rect">
            <a:avLst/>
          </a:prstGeom>
          <a:noFill/>
          <a:ln>
            <a:noFill/>
          </a:ln>
        </p:spPr>
      </p:pic>
      <p:pic>
        <p:nvPicPr>
          <p:cNvPr id="190" name="Google Shape;190;p20"/>
          <p:cNvPicPr preferRelativeResize="0"/>
          <p:nvPr/>
        </p:nvPicPr>
        <p:blipFill>
          <a:blip r:embed="rId5">
            <a:alphaModFix/>
          </a:blip>
          <a:stretch>
            <a:fillRect/>
          </a:stretch>
        </p:blipFill>
        <p:spPr>
          <a:xfrm>
            <a:off x="8400075" y="2258950"/>
            <a:ext cx="1740350" cy="3880299"/>
          </a:xfrm>
          <a:prstGeom prst="rect">
            <a:avLst/>
          </a:prstGeom>
          <a:noFill/>
          <a:ln>
            <a:noFill/>
          </a:ln>
        </p:spPr>
      </p:pic>
      <p:pic>
        <p:nvPicPr>
          <p:cNvPr id="191" name="Google Shape;191;p20"/>
          <p:cNvPicPr preferRelativeResize="0"/>
          <p:nvPr/>
        </p:nvPicPr>
        <p:blipFill>
          <a:blip r:embed="rId6">
            <a:alphaModFix/>
          </a:blip>
          <a:stretch>
            <a:fillRect/>
          </a:stretch>
        </p:blipFill>
        <p:spPr>
          <a:xfrm>
            <a:off x="11434023" y="2258929"/>
            <a:ext cx="1740350" cy="3880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p:nvPr/>
        </p:nvSpPr>
        <p:spPr>
          <a:xfrm>
            <a:off x="837724" y="2000845"/>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User Data Handling</a:t>
            </a:r>
            <a:endParaRPr b="0" i="0" sz="4400" u="none" cap="none" strike="noStrike"/>
          </a:p>
        </p:txBody>
      </p:sp>
      <p:sp>
        <p:nvSpPr>
          <p:cNvPr id="198" name="Google Shape;198;p21"/>
          <p:cNvSpPr/>
          <p:nvPr/>
        </p:nvSpPr>
        <p:spPr>
          <a:xfrm>
            <a:off x="837724" y="3183612"/>
            <a:ext cx="4158734" cy="1402913"/>
          </a:xfrm>
          <a:prstGeom prst="roundRect">
            <a:avLst>
              <a:gd fmla="val 25595"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9989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Secure Access</a:t>
            </a:r>
            <a:endParaRPr b="0" i="0" sz="2200" u="none" cap="none" strike="noStrike"/>
          </a:p>
        </p:txBody>
      </p:sp>
      <p:sp>
        <p:nvSpPr>
          <p:cNvPr id="200" name="Google Shape;200;p21"/>
          <p:cNvSpPr/>
          <p:nvPr/>
        </p:nvSpPr>
        <p:spPr>
          <a:xfrm>
            <a:off x="1099899" y="3941326"/>
            <a:ext cx="36343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Google Sign-In.</a:t>
            </a:r>
            <a:endParaRPr b="0" i="0" sz="1850" u="none" cap="none" strike="noStrike"/>
          </a:p>
        </p:txBody>
      </p:sp>
      <p:sp>
        <p:nvSpPr>
          <p:cNvPr id="201" name="Google Shape;201;p21"/>
          <p:cNvSpPr/>
          <p:nvPr/>
        </p:nvSpPr>
        <p:spPr>
          <a:xfrm>
            <a:off x="5235773" y="3183612"/>
            <a:ext cx="4158734" cy="1402913"/>
          </a:xfrm>
          <a:prstGeom prst="roundRect">
            <a:avLst>
              <a:gd fmla="val 25595"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549794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Real-time Sync</a:t>
            </a:r>
            <a:endParaRPr b="0" i="0" sz="2200" u="none" cap="none" strike="noStrike"/>
          </a:p>
        </p:txBody>
      </p:sp>
      <p:sp>
        <p:nvSpPr>
          <p:cNvPr id="203" name="Google Shape;203;p21"/>
          <p:cNvSpPr/>
          <p:nvPr/>
        </p:nvSpPr>
        <p:spPr>
          <a:xfrm>
            <a:off x="5497949" y="3941326"/>
            <a:ext cx="36343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Firebase Firestore.</a:t>
            </a:r>
            <a:endParaRPr b="0" i="0" sz="1850" u="none" cap="none" strike="noStrike"/>
          </a:p>
        </p:txBody>
      </p:sp>
      <p:sp>
        <p:nvSpPr>
          <p:cNvPr id="204" name="Google Shape;204;p21"/>
          <p:cNvSpPr/>
          <p:nvPr/>
        </p:nvSpPr>
        <p:spPr>
          <a:xfrm>
            <a:off x="9633823" y="3183612"/>
            <a:ext cx="4158853" cy="1402913"/>
          </a:xfrm>
          <a:prstGeom prst="roundRect">
            <a:avLst>
              <a:gd fmla="val 25595"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989599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Local Persistence</a:t>
            </a:r>
            <a:endParaRPr b="0" i="0" sz="2200" u="none" cap="none" strike="noStrike"/>
          </a:p>
        </p:txBody>
      </p:sp>
      <p:sp>
        <p:nvSpPr>
          <p:cNvPr id="206" name="Google Shape;206;p21"/>
          <p:cNvSpPr/>
          <p:nvPr/>
        </p:nvSpPr>
        <p:spPr>
          <a:xfrm>
            <a:off x="9895999" y="3941326"/>
            <a:ext cx="363450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DataStore.</a:t>
            </a:r>
            <a:endParaRPr b="0" i="0" sz="1850" u="none" cap="none" strike="noStrike"/>
          </a:p>
        </p:txBody>
      </p:sp>
      <p:sp>
        <p:nvSpPr>
          <p:cNvPr id="207" name="Google Shape;207;p21"/>
          <p:cNvSpPr/>
          <p:nvPr/>
        </p:nvSpPr>
        <p:spPr>
          <a:xfrm>
            <a:off x="837724" y="4825841"/>
            <a:ext cx="6357818" cy="1402913"/>
          </a:xfrm>
          <a:prstGeom prst="roundRect">
            <a:avLst>
              <a:gd fmla="val 25595"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99899" y="5088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Private Collections</a:t>
            </a:r>
            <a:endParaRPr b="0" i="0" sz="2200" u="none" cap="none" strike="noStrike"/>
          </a:p>
        </p:txBody>
      </p:sp>
      <p:sp>
        <p:nvSpPr>
          <p:cNvPr id="209" name="Google Shape;209;p21"/>
          <p:cNvSpPr/>
          <p:nvPr/>
        </p:nvSpPr>
        <p:spPr>
          <a:xfrm>
            <a:off x="1099899" y="5583555"/>
            <a:ext cx="583346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User-specific data.</a:t>
            </a:r>
            <a:endParaRPr b="0" i="0" sz="1850" u="none" cap="none" strike="noStrike"/>
          </a:p>
        </p:txBody>
      </p:sp>
      <p:sp>
        <p:nvSpPr>
          <p:cNvPr id="210" name="Google Shape;210;p21"/>
          <p:cNvSpPr/>
          <p:nvPr/>
        </p:nvSpPr>
        <p:spPr>
          <a:xfrm>
            <a:off x="7434858" y="4825841"/>
            <a:ext cx="6357818" cy="1402913"/>
          </a:xfrm>
          <a:prstGeom prst="roundRect">
            <a:avLst>
              <a:gd fmla="val 25595"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697033" y="5088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Session Management</a:t>
            </a:r>
            <a:endParaRPr b="0" i="0" sz="2200" u="none" cap="none" strike="noStrike"/>
          </a:p>
        </p:txBody>
      </p:sp>
      <p:sp>
        <p:nvSpPr>
          <p:cNvPr id="212" name="Google Shape;212;p21"/>
          <p:cNvSpPr/>
          <p:nvPr/>
        </p:nvSpPr>
        <p:spPr>
          <a:xfrm>
            <a:off x="7697033" y="5583555"/>
            <a:ext cx="583346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AuthViewModel handles state.</a:t>
            </a:r>
            <a:endParaRPr b="0" i="0" sz="18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